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67" r:id="rId4"/>
    <p:sldId id="268" r:id="rId5"/>
    <p:sldId id="258" r:id="rId6"/>
    <p:sldId id="259" r:id="rId7"/>
    <p:sldId id="263" r:id="rId8"/>
    <p:sldId id="269" r:id="rId9"/>
    <p:sldId id="265" r:id="rId10"/>
    <p:sldId id="264" r:id="rId11"/>
    <p:sldId id="266" r:id="rId12"/>
    <p:sldId id="272" r:id="rId13"/>
    <p:sldId id="273" r:id="rId14"/>
    <p:sldId id="260" r:id="rId15"/>
    <p:sldId id="261" r:id="rId16"/>
    <p:sldId id="262" r:id="rId17"/>
    <p:sldId id="270" r:id="rId18"/>
    <p:sldId id="271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26"/>
  </p:normalViewPr>
  <p:slideViewPr>
    <p:cSldViewPr snapToGrid="0" snapToObjects="1">
      <p:cViewPr varScale="1">
        <p:scale>
          <a:sx n="98" d="100"/>
          <a:sy n="98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833FA3-EBE3-462E-95B2-23C10534621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4AEB039-B99C-4AE3-820A-B7C5C1B38940}">
      <dgm:prSet/>
      <dgm:spPr/>
      <dgm:t>
        <a:bodyPr/>
        <a:lstStyle/>
        <a:p>
          <a:r>
            <a:rPr lang="en-US"/>
            <a:t>Principal Component Analysis</a:t>
          </a:r>
        </a:p>
      </dgm:t>
    </dgm:pt>
    <dgm:pt modelId="{5BC908E8-FD23-49C6-921E-B03BC28DD794}" type="parTrans" cxnId="{B0E09ED8-D7EB-43F4-A26F-055BD4316E34}">
      <dgm:prSet/>
      <dgm:spPr/>
      <dgm:t>
        <a:bodyPr/>
        <a:lstStyle/>
        <a:p>
          <a:endParaRPr lang="en-US"/>
        </a:p>
      </dgm:t>
    </dgm:pt>
    <dgm:pt modelId="{482F86AE-AFFC-4C16-80DC-95C16735E860}" type="sibTrans" cxnId="{B0E09ED8-D7EB-43F4-A26F-055BD4316E34}">
      <dgm:prSet/>
      <dgm:spPr/>
      <dgm:t>
        <a:bodyPr/>
        <a:lstStyle/>
        <a:p>
          <a:endParaRPr lang="en-US"/>
        </a:p>
      </dgm:t>
    </dgm:pt>
    <dgm:pt modelId="{615BCE43-41B0-4933-85E9-673279EA2EDF}">
      <dgm:prSet/>
      <dgm:spPr/>
      <dgm:t>
        <a:bodyPr/>
        <a:lstStyle/>
        <a:p>
          <a:r>
            <a:rPr lang="en-US"/>
            <a:t>Linear Discriminant Analysis</a:t>
          </a:r>
        </a:p>
      </dgm:t>
    </dgm:pt>
    <dgm:pt modelId="{1899DFF1-C3BE-4099-B438-F315C772FABE}" type="parTrans" cxnId="{0C4B0F50-FB46-421A-A47A-C64F1A021B0F}">
      <dgm:prSet/>
      <dgm:spPr/>
      <dgm:t>
        <a:bodyPr/>
        <a:lstStyle/>
        <a:p>
          <a:endParaRPr lang="en-US"/>
        </a:p>
      </dgm:t>
    </dgm:pt>
    <dgm:pt modelId="{42548171-9E01-48FF-A41F-1B607A211EEA}" type="sibTrans" cxnId="{0C4B0F50-FB46-421A-A47A-C64F1A021B0F}">
      <dgm:prSet/>
      <dgm:spPr/>
      <dgm:t>
        <a:bodyPr/>
        <a:lstStyle/>
        <a:p>
          <a:endParaRPr lang="en-US"/>
        </a:p>
      </dgm:t>
    </dgm:pt>
    <dgm:pt modelId="{CC1D6732-21BD-4152-A2B5-02E9FA968278}" type="pres">
      <dgm:prSet presAssocID="{58833FA3-EBE3-462E-95B2-23C10534621D}" presName="root" presStyleCnt="0">
        <dgm:presLayoutVars>
          <dgm:dir/>
          <dgm:resizeHandles val="exact"/>
        </dgm:presLayoutVars>
      </dgm:prSet>
      <dgm:spPr/>
    </dgm:pt>
    <dgm:pt modelId="{6C3ED05F-8EB7-4418-A067-E6CB459E0C6D}" type="pres">
      <dgm:prSet presAssocID="{58833FA3-EBE3-462E-95B2-23C10534621D}" presName="container" presStyleCnt="0">
        <dgm:presLayoutVars>
          <dgm:dir/>
          <dgm:resizeHandles val="exact"/>
        </dgm:presLayoutVars>
      </dgm:prSet>
      <dgm:spPr/>
    </dgm:pt>
    <dgm:pt modelId="{E9E0FAB2-03B0-45F8-BE02-E2C01BD455BE}" type="pres">
      <dgm:prSet presAssocID="{24AEB039-B99C-4AE3-820A-B7C5C1B38940}" presName="compNode" presStyleCnt="0"/>
      <dgm:spPr/>
    </dgm:pt>
    <dgm:pt modelId="{9FB0401B-FD6E-44BC-A573-B6A20A1DC64D}" type="pres">
      <dgm:prSet presAssocID="{24AEB039-B99C-4AE3-820A-B7C5C1B38940}" presName="iconBgRect" presStyleLbl="bgShp" presStyleIdx="0" presStyleCnt="2"/>
      <dgm:spPr/>
    </dgm:pt>
    <dgm:pt modelId="{9D25017F-ADD7-45F3-95D8-536829A2D69C}" type="pres">
      <dgm:prSet presAssocID="{24AEB039-B99C-4AE3-820A-B7C5C1B389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EEA9957-F4CD-499C-8AB6-ECF2D9DFEADD}" type="pres">
      <dgm:prSet presAssocID="{24AEB039-B99C-4AE3-820A-B7C5C1B38940}" presName="spaceRect" presStyleCnt="0"/>
      <dgm:spPr/>
    </dgm:pt>
    <dgm:pt modelId="{F759CCE0-7668-4B86-9009-563E9C5F5750}" type="pres">
      <dgm:prSet presAssocID="{24AEB039-B99C-4AE3-820A-B7C5C1B38940}" presName="textRect" presStyleLbl="revTx" presStyleIdx="0" presStyleCnt="2">
        <dgm:presLayoutVars>
          <dgm:chMax val="1"/>
          <dgm:chPref val="1"/>
        </dgm:presLayoutVars>
      </dgm:prSet>
      <dgm:spPr/>
    </dgm:pt>
    <dgm:pt modelId="{D54DDFE6-41E5-4A35-A484-FBDD24287177}" type="pres">
      <dgm:prSet presAssocID="{482F86AE-AFFC-4C16-80DC-95C16735E860}" presName="sibTrans" presStyleLbl="sibTrans2D1" presStyleIdx="0" presStyleCnt="0"/>
      <dgm:spPr/>
    </dgm:pt>
    <dgm:pt modelId="{D72A4A45-5250-4C3A-9DBB-31A979AC66E1}" type="pres">
      <dgm:prSet presAssocID="{615BCE43-41B0-4933-85E9-673279EA2EDF}" presName="compNode" presStyleCnt="0"/>
      <dgm:spPr/>
    </dgm:pt>
    <dgm:pt modelId="{4D7FB6E6-4F1A-4361-9635-2A6964226353}" type="pres">
      <dgm:prSet presAssocID="{615BCE43-41B0-4933-85E9-673279EA2EDF}" presName="iconBgRect" presStyleLbl="bgShp" presStyleIdx="1" presStyleCnt="2"/>
      <dgm:spPr/>
    </dgm:pt>
    <dgm:pt modelId="{A041BA02-3B24-4CAE-8D25-21FB9E31916A}" type="pres">
      <dgm:prSet presAssocID="{615BCE43-41B0-4933-85E9-673279EA2ED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DB07A15-27EE-4667-857C-AF2AAA86848E}" type="pres">
      <dgm:prSet presAssocID="{615BCE43-41B0-4933-85E9-673279EA2EDF}" presName="spaceRect" presStyleCnt="0"/>
      <dgm:spPr/>
    </dgm:pt>
    <dgm:pt modelId="{6A7D0F95-189E-404A-A2B1-07E9CB047305}" type="pres">
      <dgm:prSet presAssocID="{615BCE43-41B0-4933-85E9-673279EA2ED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85F7043-98C5-426A-A6F7-D756886393C4}" type="presOf" srcId="{482F86AE-AFFC-4C16-80DC-95C16735E860}" destId="{D54DDFE6-41E5-4A35-A484-FBDD24287177}" srcOrd="0" destOrd="0" presId="urn:microsoft.com/office/officeart/2018/2/layout/IconCircleList"/>
    <dgm:cxn modelId="{0C4B0F50-FB46-421A-A47A-C64F1A021B0F}" srcId="{58833FA3-EBE3-462E-95B2-23C10534621D}" destId="{615BCE43-41B0-4933-85E9-673279EA2EDF}" srcOrd="1" destOrd="0" parTransId="{1899DFF1-C3BE-4099-B438-F315C772FABE}" sibTransId="{42548171-9E01-48FF-A41F-1B607A211EEA}"/>
    <dgm:cxn modelId="{90FDD283-B424-425E-9B06-A872AE5D3B85}" type="presOf" srcId="{24AEB039-B99C-4AE3-820A-B7C5C1B38940}" destId="{F759CCE0-7668-4B86-9009-563E9C5F5750}" srcOrd="0" destOrd="0" presId="urn:microsoft.com/office/officeart/2018/2/layout/IconCircleList"/>
    <dgm:cxn modelId="{DCD8BACF-7C5D-47CE-A4BF-E201DD8AA55D}" type="presOf" srcId="{58833FA3-EBE3-462E-95B2-23C10534621D}" destId="{CC1D6732-21BD-4152-A2B5-02E9FA968278}" srcOrd="0" destOrd="0" presId="urn:microsoft.com/office/officeart/2018/2/layout/IconCircleList"/>
    <dgm:cxn modelId="{B0E09ED8-D7EB-43F4-A26F-055BD4316E34}" srcId="{58833FA3-EBE3-462E-95B2-23C10534621D}" destId="{24AEB039-B99C-4AE3-820A-B7C5C1B38940}" srcOrd="0" destOrd="0" parTransId="{5BC908E8-FD23-49C6-921E-B03BC28DD794}" sibTransId="{482F86AE-AFFC-4C16-80DC-95C16735E860}"/>
    <dgm:cxn modelId="{BA15CAE3-CBA7-437F-936E-0B5C63C8CFE7}" type="presOf" srcId="{615BCE43-41B0-4933-85E9-673279EA2EDF}" destId="{6A7D0F95-189E-404A-A2B1-07E9CB047305}" srcOrd="0" destOrd="0" presId="urn:microsoft.com/office/officeart/2018/2/layout/IconCircleList"/>
    <dgm:cxn modelId="{33943BF2-2FB2-468F-8800-26A72709DAB5}" type="presParOf" srcId="{CC1D6732-21BD-4152-A2B5-02E9FA968278}" destId="{6C3ED05F-8EB7-4418-A067-E6CB459E0C6D}" srcOrd="0" destOrd="0" presId="urn:microsoft.com/office/officeart/2018/2/layout/IconCircleList"/>
    <dgm:cxn modelId="{39A8C886-474E-4891-8365-4CC218D5F7E7}" type="presParOf" srcId="{6C3ED05F-8EB7-4418-A067-E6CB459E0C6D}" destId="{E9E0FAB2-03B0-45F8-BE02-E2C01BD455BE}" srcOrd="0" destOrd="0" presId="urn:microsoft.com/office/officeart/2018/2/layout/IconCircleList"/>
    <dgm:cxn modelId="{BCCC59E3-B05D-4784-A9EA-9054EAE97347}" type="presParOf" srcId="{E9E0FAB2-03B0-45F8-BE02-E2C01BD455BE}" destId="{9FB0401B-FD6E-44BC-A573-B6A20A1DC64D}" srcOrd="0" destOrd="0" presId="urn:microsoft.com/office/officeart/2018/2/layout/IconCircleList"/>
    <dgm:cxn modelId="{5CD4A14C-6330-4AEC-A157-7378DFC64BD6}" type="presParOf" srcId="{E9E0FAB2-03B0-45F8-BE02-E2C01BD455BE}" destId="{9D25017F-ADD7-45F3-95D8-536829A2D69C}" srcOrd="1" destOrd="0" presId="urn:microsoft.com/office/officeart/2018/2/layout/IconCircleList"/>
    <dgm:cxn modelId="{FAAC4809-3333-48E4-A3D8-B49ED577D240}" type="presParOf" srcId="{E9E0FAB2-03B0-45F8-BE02-E2C01BD455BE}" destId="{FEEA9957-F4CD-499C-8AB6-ECF2D9DFEADD}" srcOrd="2" destOrd="0" presId="urn:microsoft.com/office/officeart/2018/2/layout/IconCircleList"/>
    <dgm:cxn modelId="{D6DE4401-E5E4-469A-93E9-D74935353C16}" type="presParOf" srcId="{E9E0FAB2-03B0-45F8-BE02-E2C01BD455BE}" destId="{F759CCE0-7668-4B86-9009-563E9C5F5750}" srcOrd="3" destOrd="0" presId="urn:microsoft.com/office/officeart/2018/2/layout/IconCircleList"/>
    <dgm:cxn modelId="{D20BD75F-6AC0-4E94-A91C-DDB5003CBACC}" type="presParOf" srcId="{6C3ED05F-8EB7-4418-A067-E6CB459E0C6D}" destId="{D54DDFE6-41E5-4A35-A484-FBDD24287177}" srcOrd="1" destOrd="0" presId="urn:microsoft.com/office/officeart/2018/2/layout/IconCircleList"/>
    <dgm:cxn modelId="{98C84B82-38D2-4210-921C-2280EF5DAFB1}" type="presParOf" srcId="{6C3ED05F-8EB7-4418-A067-E6CB459E0C6D}" destId="{D72A4A45-5250-4C3A-9DBB-31A979AC66E1}" srcOrd="2" destOrd="0" presId="urn:microsoft.com/office/officeart/2018/2/layout/IconCircleList"/>
    <dgm:cxn modelId="{22CB1FAB-BCB4-4310-A982-1E0606656CD0}" type="presParOf" srcId="{D72A4A45-5250-4C3A-9DBB-31A979AC66E1}" destId="{4D7FB6E6-4F1A-4361-9635-2A6964226353}" srcOrd="0" destOrd="0" presId="urn:microsoft.com/office/officeart/2018/2/layout/IconCircleList"/>
    <dgm:cxn modelId="{BBDB7667-C409-40CD-B8B9-04C490AF0BB1}" type="presParOf" srcId="{D72A4A45-5250-4C3A-9DBB-31A979AC66E1}" destId="{A041BA02-3B24-4CAE-8D25-21FB9E31916A}" srcOrd="1" destOrd="0" presId="urn:microsoft.com/office/officeart/2018/2/layout/IconCircleList"/>
    <dgm:cxn modelId="{FFC62709-627D-4016-BD0C-509D7FBBB565}" type="presParOf" srcId="{D72A4A45-5250-4C3A-9DBB-31A979AC66E1}" destId="{9DB07A15-27EE-4667-857C-AF2AAA86848E}" srcOrd="2" destOrd="0" presId="urn:microsoft.com/office/officeart/2018/2/layout/IconCircleList"/>
    <dgm:cxn modelId="{C1D19176-38AF-46C9-8ED7-BF6A8659B385}" type="presParOf" srcId="{D72A4A45-5250-4C3A-9DBB-31A979AC66E1}" destId="{6A7D0F95-189E-404A-A2B1-07E9CB0473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0401B-FD6E-44BC-A573-B6A20A1DC64D}">
      <dsp:nvSpPr>
        <dsp:cNvPr id="0" name=""/>
        <dsp:cNvSpPr/>
      </dsp:nvSpPr>
      <dsp:spPr>
        <a:xfrm>
          <a:off x="1316841" y="804771"/>
          <a:ext cx="1043469" cy="10434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5017F-ADD7-45F3-95D8-536829A2D69C}">
      <dsp:nvSpPr>
        <dsp:cNvPr id="0" name=""/>
        <dsp:cNvSpPr/>
      </dsp:nvSpPr>
      <dsp:spPr>
        <a:xfrm>
          <a:off x="1535969" y="1023899"/>
          <a:ext cx="605212" cy="605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9CCE0-7668-4B86-9009-563E9C5F5750}">
      <dsp:nvSpPr>
        <dsp:cNvPr id="0" name=""/>
        <dsp:cNvSpPr/>
      </dsp:nvSpPr>
      <dsp:spPr>
        <a:xfrm>
          <a:off x="2583910" y="804771"/>
          <a:ext cx="2459605" cy="1043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Principal Component Analysis</a:t>
          </a:r>
        </a:p>
      </dsp:txBody>
      <dsp:txXfrm>
        <a:off x="2583910" y="804771"/>
        <a:ext cx="2459605" cy="1043469"/>
      </dsp:txXfrm>
    </dsp:sp>
    <dsp:sp modelId="{4D7FB6E6-4F1A-4361-9635-2A6964226353}">
      <dsp:nvSpPr>
        <dsp:cNvPr id="0" name=""/>
        <dsp:cNvSpPr/>
      </dsp:nvSpPr>
      <dsp:spPr>
        <a:xfrm>
          <a:off x="5472083" y="804771"/>
          <a:ext cx="1043469" cy="10434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1BA02-3B24-4CAE-8D25-21FB9E31916A}">
      <dsp:nvSpPr>
        <dsp:cNvPr id="0" name=""/>
        <dsp:cNvSpPr/>
      </dsp:nvSpPr>
      <dsp:spPr>
        <a:xfrm>
          <a:off x="5691212" y="1023899"/>
          <a:ext cx="605212" cy="6052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D0F95-189E-404A-A2B1-07E9CB047305}">
      <dsp:nvSpPr>
        <dsp:cNvPr id="0" name=""/>
        <dsp:cNvSpPr/>
      </dsp:nvSpPr>
      <dsp:spPr>
        <a:xfrm>
          <a:off x="6739153" y="804771"/>
          <a:ext cx="2459605" cy="1043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Linear Discriminant Analysis</a:t>
          </a:r>
        </a:p>
      </dsp:txBody>
      <dsp:txXfrm>
        <a:off x="6739153" y="804771"/>
        <a:ext cx="2459605" cy="1043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F386B-D756-A74D-B6FC-9488DD43B328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FB6A9-59CF-354A-80E8-4382D1BA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0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FD08D-5EC4-4EC9-A976-F6CED59427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4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3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5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4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8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4/28/21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6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4/28/21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6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4/28/21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1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9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0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9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tiff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tiff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8F5B0-0AC9-46F6-AEAC-D5F10A443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913" r="-2" b="-2"/>
          <a:stretch/>
        </p:blipFill>
        <p:spPr>
          <a:xfrm>
            <a:off x="0" y="-306104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18D349-CCED-824D-9ACE-BDED160D4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233" y="743024"/>
            <a:ext cx="7151357" cy="2387600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Baruch Data Science Challenge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74ADE-F041-2C4F-9113-29DABE839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7038" y="2723091"/>
            <a:ext cx="7151357" cy="2272483"/>
          </a:xfrm>
        </p:spPr>
        <p:txBody>
          <a:bodyPr anchor="b">
            <a:normAutofit lnSpcReduction="1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Group 17: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Alexandra </a:t>
            </a:r>
            <a:r>
              <a:rPr lang="en-US" dirty="0" err="1">
                <a:solidFill>
                  <a:srgbClr val="FFFFFF"/>
                </a:solidFill>
              </a:rPr>
              <a:t>Eberts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Elaine Zhang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Eric </a:t>
            </a:r>
            <a:r>
              <a:rPr lang="en-US" dirty="0" err="1">
                <a:solidFill>
                  <a:srgbClr val="FFFFFF"/>
                </a:solidFill>
              </a:rPr>
              <a:t>Sedaghat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Shan Chen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967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FD2D5-AF96-BF44-9F09-6A4D06EC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Principal Component Analysis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E696D9-676F-6446-8C81-8395D6E89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88920"/>
            <a:ext cx="3798436" cy="33880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</a:rPr>
              <a:t>Specified we wanted 95% of the variance retained</a:t>
            </a:r>
          </a:p>
          <a:p>
            <a:pPr marL="0" marR="0" lvl="0" indent="-22860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Analysis provided us with 16 components that explained 95% of the variance.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+mn-lt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8A5626-5632-4244-B829-7D0CF8400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2647" y="1450570"/>
            <a:ext cx="5830480" cy="395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Recording Apr 28, 2021 at 9:15:19 PM" descr="Audio Recording Apr 28, 2021 at 9:15:19 PM">
            <a:hlinkClick r:id="" action="ppaction://media"/>
            <a:extLst>
              <a:ext uri="{FF2B5EF4-FFF2-40B4-BE49-F238E27FC236}">
                <a16:creationId xmlns:a16="http://schemas.microsoft.com/office/drawing/2014/main" id="{7FD15571-6931-7E4C-833D-737602586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11" y="-362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3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9F5A6-C3D3-E745-9420-3C740C9E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Linear Discriminant Analysis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84639-78D7-442C-87F3-725B807D9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/>
          </a:bodyPr>
          <a:lstStyle/>
          <a:p>
            <a:r>
              <a:rPr lang="en-US" dirty="0"/>
              <a:t>Ran LDA using one linear discriminant</a:t>
            </a:r>
          </a:p>
          <a:p>
            <a:r>
              <a:rPr lang="en-US" dirty="0"/>
              <a:t>Gives us ~76% accuracy</a:t>
            </a:r>
          </a:p>
          <a:p>
            <a:r>
              <a:rPr lang="en-US" dirty="0"/>
              <a:t>Chose to go with PCA for our dimensionality reduction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E700A63-2D45-8246-B0A5-679F9514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647" y="2481584"/>
            <a:ext cx="5830480" cy="1894904"/>
          </a:xfrm>
          <a:prstGeom prst="rect">
            <a:avLst/>
          </a:prstGeom>
        </p:spPr>
      </p:pic>
      <p:pic>
        <p:nvPicPr>
          <p:cNvPr id="3" name="Audio Recording Apr 28, 2021 at 9:17:01 PM" descr="Audio Recording Apr 28, 2021 at 9:17:01 PM">
            <a:hlinkClick r:id="" action="ppaction://media"/>
            <a:extLst>
              <a:ext uri="{FF2B5EF4-FFF2-40B4-BE49-F238E27FC236}">
                <a16:creationId xmlns:a16="http://schemas.microsoft.com/office/drawing/2014/main" id="{18B485C6-D15B-AC46-AD1B-09C10CC05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11" y="160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2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3C49-807E-45D6-93F2-8DB148F53E6F}"/>
              </a:ext>
            </a:extLst>
          </p:cNvPr>
          <p:cNvSpPr txBox="1">
            <a:spLocks/>
          </p:cNvSpPr>
          <p:nvPr/>
        </p:nvSpPr>
        <p:spPr>
          <a:xfrm>
            <a:off x="722509" y="647229"/>
            <a:ext cx="11469491" cy="927941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K-N</a:t>
            </a:r>
            <a:r>
              <a:rPr lang="en-US" altLang="zh-CN" dirty="0"/>
              <a:t>earest Neighbors </a:t>
            </a:r>
            <a:r>
              <a:rPr lang="en-US" dirty="0"/>
              <a:t>fit using Normalized table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56FE1-1D3B-4957-9951-B4A5C105E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7" y="1249636"/>
            <a:ext cx="8970465" cy="4753641"/>
          </a:xfrm>
          <a:prstGeom prst="rect">
            <a:avLst/>
          </a:prstGeom>
        </p:spPr>
      </p:pic>
      <p:pic>
        <p:nvPicPr>
          <p:cNvPr id="6" name="46-06 88th St">
            <a:hlinkClick r:id="" action="ppaction://media"/>
            <a:extLst>
              <a:ext uri="{FF2B5EF4-FFF2-40B4-BE49-F238E27FC236}">
                <a16:creationId xmlns:a16="http://schemas.microsoft.com/office/drawing/2014/main" id="{5EE972D8-7E0C-46AB-A951-4CA780684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0"/>
            <a:ext cx="909730" cy="9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517F-2ACC-4706-B7DD-659C84524950}"/>
              </a:ext>
            </a:extLst>
          </p:cNvPr>
          <p:cNvSpPr txBox="1">
            <a:spLocks/>
          </p:cNvSpPr>
          <p:nvPr/>
        </p:nvSpPr>
        <p:spPr>
          <a:xfrm>
            <a:off x="722509" y="433885"/>
            <a:ext cx="11469491" cy="9279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K-N</a:t>
            </a:r>
            <a:r>
              <a:rPr lang="en-US" altLang="zh-CN" dirty="0"/>
              <a:t>earest Neighbors </a:t>
            </a:r>
            <a:r>
              <a:rPr lang="en-US" dirty="0"/>
              <a:t>fit using PCA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BF51E-E50E-4FE6-A83C-A3DBE4100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40" y="1178689"/>
            <a:ext cx="8984382" cy="4768248"/>
          </a:xfrm>
          <a:prstGeom prst="rect">
            <a:avLst/>
          </a:prstGeom>
        </p:spPr>
      </p:pic>
      <p:pic>
        <p:nvPicPr>
          <p:cNvPr id="7" name="46-06 88th St 2">
            <a:hlinkClick r:id="" action="ppaction://media"/>
            <a:extLst>
              <a:ext uri="{FF2B5EF4-FFF2-40B4-BE49-F238E27FC236}">
                <a16:creationId xmlns:a16="http://schemas.microsoft.com/office/drawing/2014/main" id="{34EF1C6D-4D39-41C7-AA60-4DB474E0F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>
            <a:off x="0" y="-16878"/>
            <a:ext cx="927941" cy="9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63DC-EAB7-CA45-AA37-EBBD4105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fit using Normalized table Values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98E9810-1AA9-C14D-AE25-FA4A0068C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724374"/>
            <a:ext cx="10515600" cy="2752277"/>
          </a:xfrm>
        </p:spPr>
      </p:pic>
      <p:pic>
        <p:nvPicPr>
          <p:cNvPr id="10" name="Audio Recording Apr 28, 2021 at 5:55:17 PM" descr="Audio Recording Apr 28, 2021 at 5:55:17 PM">
            <a:hlinkClick r:id="" action="ppaction://media"/>
            <a:extLst>
              <a:ext uri="{FF2B5EF4-FFF2-40B4-BE49-F238E27FC236}">
                <a16:creationId xmlns:a16="http://schemas.microsoft.com/office/drawing/2014/main" id="{84E63281-BDC0-8A4B-A44C-2DD1F2FDA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854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CABE-F108-B847-A701-5D9F668A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fit using PCA’s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3C1687A-8152-144E-85C8-7CCD8FC16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446321"/>
            <a:ext cx="10515600" cy="3308383"/>
          </a:xfrm>
        </p:spPr>
      </p:pic>
      <p:pic>
        <p:nvPicPr>
          <p:cNvPr id="6" name="Audio Recording Apr 28, 2021 at 5:55:47 PM" descr="Audio Recording Apr 28, 2021 at 5:55:47 PM">
            <a:hlinkClick r:id="" action="ppaction://media"/>
            <a:extLst>
              <a:ext uri="{FF2B5EF4-FFF2-40B4-BE49-F238E27FC236}">
                <a16:creationId xmlns:a16="http://schemas.microsoft.com/office/drawing/2014/main" id="{E2A61787-4202-F34E-B9E9-47D2F6050E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854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946B-1976-544D-9672-763ABF78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387" y="30217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7D1DD5E-1493-F54C-8123-5132E3111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709861"/>
            <a:ext cx="2743200" cy="39116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DA7B19-9473-064F-953C-068D1312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86" y="4621461"/>
            <a:ext cx="2590801" cy="138430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F7A28D1-A0B9-B445-AB39-5F2687D69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912" y="1627732"/>
            <a:ext cx="4757737" cy="4414837"/>
          </a:xfrm>
          <a:prstGeom prst="rect">
            <a:avLst/>
          </a:prstGeom>
        </p:spPr>
      </p:pic>
      <p:pic>
        <p:nvPicPr>
          <p:cNvPr id="10" name="Audio Recording Apr 28, 2021 at 6:02:59 PM" descr="Audio Recording Apr 28, 2021 at 6:02:59 PM">
            <a:hlinkClick r:id="" action="ppaction://media"/>
            <a:extLst>
              <a:ext uri="{FF2B5EF4-FFF2-40B4-BE49-F238E27FC236}">
                <a16:creationId xmlns:a16="http://schemas.microsoft.com/office/drawing/2014/main" id="{357F7A37-7EFA-4C48-9774-680BA2E3A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1042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946B-1976-544D-9672-763ABF78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8185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Naïve Bayes</a:t>
            </a:r>
            <a:br>
              <a:rPr lang="en-US" dirty="0"/>
            </a:br>
            <a:r>
              <a:rPr lang="en-US" dirty="0"/>
              <a:t>using Normalized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3D0E-D0AC-C541-AD6E-9EDBB9DC7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984" y="4196073"/>
            <a:ext cx="3559318" cy="702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C8F358-5FF6-3B47-9094-8C292553D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984" y="2618383"/>
            <a:ext cx="3564031" cy="1664778"/>
          </a:xfrm>
          <a:prstGeom prst="rect">
            <a:avLst/>
          </a:prstGeom>
        </p:spPr>
      </p:pic>
      <p:pic>
        <p:nvPicPr>
          <p:cNvPr id="5" name="nb1">
            <a:hlinkClick r:id="" action="ppaction://media"/>
            <a:extLst>
              <a:ext uri="{FF2B5EF4-FFF2-40B4-BE49-F238E27FC236}">
                <a16:creationId xmlns:a16="http://schemas.microsoft.com/office/drawing/2014/main" id="{C8CB2463-2662-DD4B-916F-AEE535C08D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30946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94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7"/>
    </mc:Choice>
    <mc:Fallback xmlns="">
      <p:transition spd="slow" advTm="21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61" objId="5"/>
        <p14:stopEvt time="20186" objId="5"/>
        <p14:playEvt time="20275" objId="5"/>
        <p14:stopEvt time="21297" objId="5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946B-1976-544D-9672-763ABF78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5680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Naïve Bayes</a:t>
            </a:r>
            <a:br>
              <a:rPr lang="en-US" dirty="0"/>
            </a:br>
            <a:r>
              <a:rPr lang="en-US" dirty="0"/>
              <a:t>using PCA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1069B-260F-664A-9194-D571725DA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43" y="2569064"/>
            <a:ext cx="3447113" cy="2106569"/>
          </a:xfrm>
          <a:prstGeom prst="rect">
            <a:avLst/>
          </a:prstGeom>
        </p:spPr>
      </p:pic>
      <p:pic>
        <p:nvPicPr>
          <p:cNvPr id="3" name="nb2">
            <a:hlinkClick r:id="" action="ppaction://media"/>
            <a:extLst>
              <a:ext uri="{FF2B5EF4-FFF2-40B4-BE49-F238E27FC236}">
                <a16:creationId xmlns:a16="http://schemas.microsoft.com/office/drawing/2014/main" id="{B7979656-41B1-7C46-B752-DA8F341B79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03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4"/>
    </mc:Choice>
    <mc:Fallback xmlns="">
      <p:transition spd="slow" advTm="11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seekEvt time="0" objId="3" seek="163"/>
        <p14:playEvt time="1" objId="3"/>
        <p14:pauseEvt time="11624" objId="3"/>
        <p14:stopEvt time="11624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0D24-DC01-3449-8A98-37085583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81161-A42F-C348-B0A3-4301720ED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problems, looking at accuracy scores of 0.73 – 0.77 in our models</a:t>
            </a:r>
          </a:p>
          <a:p>
            <a:r>
              <a:rPr lang="en-US" dirty="0"/>
              <a:t>Logistic regression fit with PCA’s had highest accuracy of 0.7616</a:t>
            </a:r>
          </a:p>
          <a:p>
            <a:r>
              <a:rPr lang="en-US" dirty="0"/>
              <a:t>No other models, except logistic regression using the normalized set, were disqualified based on this measure</a:t>
            </a:r>
          </a:p>
          <a:p>
            <a:r>
              <a:rPr lang="en-US" dirty="0"/>
              <a:t>Checked the F1 scores, Naïve Bayes model fit with PCA’s returned strong precision and recall scores compared to other models</a:t>
            </a:r>
          </a:p>
          <a:p>
            <a:r>
              <a:rPr lang="en-US" dirty="0"/>
              <a:t>Naïve Bayes with normalized data also returned strong precision and recall scores when compared to other models</a:t>
            </a:r>
          </a:p>
          <a:p>
            <a:r>
              <a:rPr lang="en-US" dirty="0"/>
              <a:t>Therefore, we chose the Naïve Bayes model fit with PCA’s data for our model</a:t>
            </a:r>
          </a:p>
          <a:p>
            <a:endParaRPr lang="en-US" dirty="0"/>
          </a:p>
        </p:txBody>
      </p:sp>
      <p:pic>
        <p:nvPicPr>
          <p:cNvPr id="5" name="Audio Recording Apr 28, 2021 at 11:01:04 PM" descr="Audio Recording Apr 28, 2021 at 11:01:04 PM">
            <a:hlinkClick r:id="" action="ppaction://media"/>
            <a:extLst>
              <a:ext uri="{FF2B5EF4-FFF2-40B4-BE49-F238E27FC236}">
                <a16:creationId xmlns:a16="http://schemas.microsoft.com/office/drawing/2014/main" id="{44D69B86-A5C2-DF40-AA92-C5FC5C9D6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46" y="-7184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4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EDBB-CE72-2B45-935D-817B2D86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of Null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D691-13CC-2E49-B58D-85339CB6C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first created our main python script</a:t>
            </a:r>
          </a:p>
          <a:p>
            <a:pPr lvl="1"/>
            <a:r>
              <a:rPr lang="en-US" dirty="0"/>
              <a:t>Partitioned data</a:t>
            </a:r>
          </a:p>
          <a:p>
            <a:pPr lvl="1"/>
            <a:r>
              <a:rPr lang="en-US" dirty="0"/>
              <a:t>Dimensionally Reduced</a:t>
            </a:r>
          </a:p>
          <a:p>
            <a:pPr lvl="1"/>
            <a:r>
              <a:rPr lang="en-US" dirty="0"/>
              <a:t>Set up models to run with the PCA and normalized data to compare each</a:t>
            </a:r>
          </a:p>
          <a:p>
            <a:r>
              <a:rPr lang="en-US" dirty="0"/>
              <a:t>Created three copies of the same script </a:t>
            </a:r>
          </a:p>
          <a:p>
            <a:pPr lvl="1"/>
            <a:r>
              <a:rPr lang="en-US" dirty="0"/>
              <a:t>Drop Nulls</a:t>
            </a:r>
          </a:p>
          <a:p>
            <a:pPr lvl="1"/>
            <a:r>
              <a:rPr lang="en-US" dirty="0"/>
              <a:t>Fill Avg</a:t>
            </a:r>
          </a:p>
          <a:p>
            <a:pPr lvl="1"/>
            <a:r>
              <a:rPr lang="en-US" dirty="0"/>
              <a:t>Fill with 0’s</a:t>
            </a:r>
          </a:p>
        </p:txBody>
      </p:sp>
      <p:pic>
        <p:nvPicPr>
          <p:cNvPr id="4" name="Audio Recording Apr 28, 2021 at 5:52:04 PM" descr="Audio Recording Apr 28, 2021 at 5:52:04 PM">
            <a:hlinkClick r:id="" action="ppaction://media"/>
            <a:extLst>
              <a:ext uri="{FF2B5EF4-FFF2-40B4-BE49-F238E27FC236}">
                <a16:creationId xmlns:a16="http://schemas.microsoft.com/office/drawing/2014/main" id="{B202D1F5-3CF4-C044-BFFA-90DCE3A7A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" y="-78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1B77-013C-174B-B6F1-855B0502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E7F70-1B93-E84B-99DB-0480811902A2}"/>
              </a:ext>
            </a:extLst>
          </p:cNvPr>
          <p:cNvSpPr txBox="1"/>
          <p:nvPr/>
        </p:nvSpPr>
        <p:spPr>
          <a:xfrm>
            <a:off x="5214784" y="40994"/>
            <a:ext cx="6399626" cy="3388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Attributes correlation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1E8309-7882-5647-BADD-C8662E08F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189" y="587775"/>
            <a:ext cx="6433801" cy="5018365"/>
          </a:xfrm>
          <a:prstGeom prst="rect">
            <a:avLst/>
          </a:prstGeom>
        </p:spPr>
      </p:pic>
      <p:pic>
        <p:nvPicPr>
          <p:cNvPr id="3" name="heatmap">
            <a:hlinkClick r:id="" action="ppaction://media"/>
            <a:extLst>
              <a:ext uri="{FF2B5EF4-FFF2-40B4-BE49-F238E27FC236}">
                <a16:creationId xmlns:a16="http://schemas.microsoft.com/office/drawing/2014/main" id="{5781BD81-E070-7440-88C3-832E7CEA00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" y="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861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8"/>
    </mc:Choice>
    <mc:Fallback xmlns="">
      <p:transition spd="slow" advTm="32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7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9697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3280" objId="3"/>
        <p14:pauseEvt time="31076" objId="3"/>
        <p14:seekEvt time="31076" objId="3" seek="27407"/>
        <p14:resumeEvt time="31076" objId="3"/>
        <p14:stopEvt time="31077" objId="3"/>
        <p14:playEvt time="31078" objId="3"/>
        <p14:stopEvt time="32848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1B77-013C-174B-B6F1-855B0502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E7F70-1B93-E84B-99DB-0480811902A2}"/>
              </a:ext>
            </a:extLst>
          </p:cNvPr>
          <p:cNvSpPr txBox="1"/>
          <p:nvPr/>
        </p:nvSpPr>
        <p:spPr>
          <a:xfrm>
            <a:off x="5214784" y="40994"/>
            <a:ext cx="6399626" cy="3388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charge_cycle_time_below_12 vs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dischargecycles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08811-720B-674F-89D6-CC7600F0C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218" y="727323"/>
            <a:ext cx="5912757" cy="4053591"/>
          </a:xfrm>
          <a:prstGeom prst="rect">
            <a:avLst/>
          </a:prstGeom>
        </p:spPr>
      </p:pic>
      <p:pic>
        <p:nvPicPr>
          <p:cNvPr id="4" name="boxplot">
            <a:hlinkClick r:id="" action="ppaction://media"/>
            <a:extLst>
              <a:ext uri="{FF2B5EF4-FFF2-40B4-BE49-F238E27FC236}">
                <a16:creationId xmlns:a16="http://schemas.microsoft.com/office/drawing/2014/main" id="{C7DE17E1-53A5-8A4E-B614-02143AF342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5" y="-8547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72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2"/>
    </mc:Choice>
    <mc:Fallback xmlns="">
      <p:transition spd="slow" advTm="9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316" objId="4"/>
        <p14:stopEvt time="9068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31B77-013C-174B-B6F1-855B0502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E7F70-1B93-E84B-99DB-0480811902A2}"/>
              </a:ext>
            </a:extLst>
          </p:cNvPr>
          <p:cNvSpPr txBox="1"/>
          <p:nvPr/>
        </p:nvSpPr>
        <p:spPr>
          <a:xfrm>
            <a:off x="5214784" y="40994"/>
            <a:ext cx="6399626" cy="3388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Avg_Volt_Change_Charging vs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Avg_Volt_Change_Discharging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DC49AC7-EE7A-514D-9806-87D1E5B81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3573"/>
          <a:stretch/>
        </p:blipFill>
        <p:spPr>
          <a:xfrm>
            <a:off x="5472647" y="1292638"/>
            <a:ext cx="5830480" cy="4272795"/>
          </a:xfrm>
          <a:prstGeom prst="rect">
            <a:avLst/>
          </a:prstGeom>
        </p:spPr>
      </p:pic>
      <p:pic>
        <p:nvPicPr>
          <p:cNvPr id="7" name="Audio Recording Apr 28, 2021 at 5:53:06 PM" descr="Audio Recording Apr 28, 2021 at 5:53:06 PM">
            <a:hlinkClick r:id="" action="ppaction://media"/>
            <a:extLst>
              <a:ext uri="{FF2B5EF4-FFF2-40B4-BE49-F238E27FC236}">
                <a16:creationId xmlns:a16="http://schemas.microsoft.com/office/drawing/2014/main" id="{07A8B1D6-9AC3-684C-84F8-DB3093D31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06" y="-643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76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16F6374-2300-41FF-BA7E-22FADCD9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864D9E-0A0C-482E-86DE-9C4E729C3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8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6FB8D-F267-974E-8A5F-58FF84C8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579694"/>
            <a:ext cx="3910046" cy="29302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Data Exploration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EF20D-5821-4F54-BD14-AB7D16330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535" y="-6437"/>
            <a:ext cx="6400800" cy="6864437"/>
            <a:chOff x="5171535" y="-6437"/>
            <a:chExt cx="6400800" cy="686443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58C3964-BF34-4211-835A-24B827B77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581337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498194-83A5-4CCE-AA0B-12C3FE68E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76734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125AC6-B711-4F7C-B0D2-8369A8D6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71535" y="0"/>
              <a:ext cx="0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43B8FC-DC9A-4AC0-BF25-85AF5B49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51091CC-9402-454B-B787-1A1E9E37B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219" y="1161750"/>
            <a:ext cx="5549900" cy="4495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5E2359-CF35-F245-A434-3970E5BD2944}"/>
              </a:ext>
            </a:extLst>
          </p:cNvPr>
          <p:cNvSpPr txBox="1"/>
          <p:nvPr/>
        </p:nvSpPr>
        <p:spPr>
          <a:xfrm>
            <a:off x="5343525" y="6438"/>
            <a:ext cx="607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Stacked Distributions of ‘</a:t>
            </a:r>
            <a:r>
              <a:rPr lang="en-US" dirty="0" err="1"/>
              <a:t>avg_volt_change_charging</a:t>
            </a:r>
            <a:r>
              <a:rPr lang="en-US" dirty="0"/>
              <a:t>’</a:t>
            </a:r>
          </a:p>
        </p:txBody>
      </p:sp>
      <p:pic>
        <p:nvPicPr>
          <p:cNvPr id="39" name="Audio Recording Apr 28, 2021 at 5:54:43 PM" descr="Audio Recording Apr 28, 2021 at 5:54:43 PM">
            <a:hlinkClick r:id="" action="ppaction://media"/>
            <a:extLst>
              <a:ext uri="{FF2B5EF4-FFF2-40B4-BE49-F238E27FC236}">
                <a16:creationId xmlns:a16="http://schemas.microsoft.com/office/drawing/2014/main" id="{724BD151-0331-4945-BBAD-887ACA02D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18" y="1949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BA4D-B5C2-BE48-8C1D-4B91CC3D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729"/>
            <a:ext cx="10515600" cy="1325563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98A8633B-97DA-934A-8394-2D1A1E26F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0181" y="1603375"/>
            <a:ext cx="9291638" cy="4637004"/>
          </a:xfrm>
        </p:spPr>
      </p:pic>
      <p:pic>
        <p:nvPicPr>
          <p:cNvPr id="6" name="Audio Recording Apr 28, 2021 at 5:59:20 PM" descr="Audio Recording Apr 28, 2021 at 5:59:20 PM">
            <a:hlinkClick r:id="" action="ppaction://media"/>
            <a:extLst>
              <a:ext uri="{FF2B5EF4-FFF2-40B4-BE49-F238E27FC236}">
                <a16:creationId xmlns:a16="http://schemas.microsoft.com/office/drawing/2014/main" id="{11EF8E0D-F3E9-6E4A-A0E2-993B9684D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890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8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1B77-013C-174B-B6F1-855B0502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70" y="-88025"/>
            <a:ext cx="3798436" cy="1914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E7F70-1B93-E84B-99DB-0480811902A2}"/>
              </a:ext>
            </a:extLst>
          </p:cNvPr>
          <p:cNvSpPr txBox="1"/>
          <p:nvPr/>
        </p:nvSpPr>
        <p:spPr>
          <a:xfrm>
            <a:off x="3026818" y="1734979"/>
            <a:ext cx="6399626" cy="3388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Count charge_cycle_time_below_12 for situations in fail_7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BE5B352-0419-7A4B-93F1-4BE347752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96000" y="2233418"/>
            <a:ext cx="5463981" cy="3578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3FB26-9091-9048-A286-846399783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27" y="2233418"/>
            <a:ext cx="4783401" cy="4270061"/>
          </a:xfrm>
          <a:prstGeom prst="rect">
            <a:avLst/>
          </a:prstGeom>
        </p:spPr>
      </p:pic>
      <p:pic>
        <p:nvPicPr>
          <p:cNvPr id="3" name="count">
            <a:hlinkClick r:id="" action="ppaction://media"/>
            <a:extLst>
              <a:ext uri="{FF2B5EF4-FFF2-40B4-BE49-F238E27FC236}">
                <a16:creationId xmlns:a16="http://schemas.microsoft.com/office/drawing/2014/main" id="{541F207E-FD36-E046-B3DE-56CA97C8C5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37" y="-88025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72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1"/>
    </mc:Choice>
    <mc:Fallback xmlns="">
      <p:transition spd="slow" advTm="13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1" objId="3"/>
        <p14:stopEvt time="12121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97B8F-C372-406F-BC40-FEBF267FD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719" y="2789105"/>
            <a:ext cx="10934171" cy="3456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F7768D-2C22-4F7C-8BCA-F460371D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7581"/>
            <a:ext cx="12192000" cy="6881046"/>
            <a:chOff x="572" y="-7581"/>
            <a:chExt cx="12192000" cy="688104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282329-4807-44C6-8AF9-463180C7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45884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0F1351-48CB-424C-8A88-1B2306477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96465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0B9EBF-57BE-4E27-B9AF-D0B8E903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44509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53350B-5E17-48A4-8CDE-468FC9D9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C673EDD6-6393-480B-B1FD-FFCC6ECD0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37174" y="-7581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849F7A27-D5D7-4A62-AD00-AD61A14E3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237174" y="6253952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DAC60C-F2FF-8E40-A486-1A8CA703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4"/>
            <a:ext cx="10676934" cy="1972116"/>
          </a:xfrm>
        </p:spPr>
        <p:txBody>
          <a:bodyPr anchor="ctr">
            <a:normAutofit/>
          </a:bodyPr>
          <a:lstStyle/>
          <a:p>
            <a:r>
              <a:rPr lang="en-US" sz="5200"/>
              <a:t>Dimensionality Reduction Techniques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77D0F5-35D0-4892-A2EA-D841FF883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123" y="2794702"/>
            <a:ext cx="1092317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61700B-0BF3-4D21-A6DC-4F2908AA0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502537"/>
              </p:ext>
            </p:extLst>
          </p:nvPr>
        </p:nvGraphicFramePr>
        <p:xfrm>
          <a:off x="838200" y="3143922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Apr 28, 2021 at 9:13:39 PM" descr="Audio Recording Apr 28, 2021 at 9:13:39 PM">
            <a:hlinkClick r:id="" action="ppaction://media"/>
            <a:extLst>
              <a:ext uri="{FF2B5EF4-FFF2-40B4-BE49-F238E27FC236}">
                <a16:creationId xmlns:a16="http://schemas.microsoft.com/office/drawing/2014/main" id="{2EF8D6A8-8129-0242-B4E4-231008F6D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828" y="3025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5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Arch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8E7E2"/>
      </a:lt2>
      <a:accent1>
        <a:srgbClr val="7688E6"/>
      </a:accent1>
      <a:accent2>
        <a:srgbClr val="58A6E1"/>
      </a:accent2>
      <a:accent3>
        <a:srgbClr val="4EB3B4"/>
      </a:accent3>
      <a:accent4>
        <a:srgbClr val="47B689"/>
      </a:accent4>
      <a:accent5>
        <a:srgbClr val="43B858"/>
      </a:accent5>
      <a:accent6>
        <a:srgbClr val="63B848"/>
      </a:accent6>
      <a:hlink>
        <a:srgbClr val="8C8354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320</Words>
  <Application>Microsoft Macintosh PowerPoint</Application>
  <PresentationFormat>Widescreen</PresentationFormat>
  <Paragraphs>51</Paragraphs>
  <Slides>19</Slides>
  <Notes>1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Calibri</vt:lpstr>
      <vt:lpstr>Footlight MT Light</vt:lpstr>
      <vt:lpstr>ArchVTI</vt:lpstr>
      <vt:lpstr>Baruch Data Science Challenge 2021</vt:lpstr>
      <vt:lpstr>Treatment of Null Values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Dimensionality Reduction Techniques</vt:lpstr>
      <vt:lpstr>Principal Component Analysis</vt:lpstr>
      <vt:lpstr>Linear Discriminant Analysis</vt:lpstr>
      <vt:lpstr>PowerPoint Presentation</vt:lpstr>
      <vt:lpstr>PowerPoint Presentation</vt:lpstr>
      <vt:lpstr>Decision Tree fit using Normalized table Values</vt:lpstr>
      <vt:lpstr>Decision Tree fit using PCA’s</vt:lpstr>
      <vt:lpstr>Logistic Regression</vt:lpstr>
      <vt:lpstr>Naïve Bayes using Normalized Values</vt:lpstr>
      <vt:lpstr>Naïve Bayes using PCA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ERIC.SEDAGHAT@baruchmail.cuny.edu</dc:creator>
  <cp:lastModifiedBy>Alexandra Eberts Eberts</cp:lastModifiedBy>
  <cp:revision>12</cp:revision>
  <dcterms:created xsi:type="dcterms:W3CDTF">2021-04-28T21:36:18Z</dcterms:created>
  <dcterms:modified xsi:type="dcterms:W3CDTF">2021-04-29T03:02:21Z</dcterms:modified>
</cp:coreProperties>
</file>